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67" d="100"/>
          <a:sy n="167" d="100"/>
        </p:scale>
        <p:origin x="-156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handoutMaster" Target="handoutMasters/handout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56FA13-60C5-194F-B899-BD0EF997AD88}" type="datetimeFigureOut">
              <a:rPr lang="en-US" smtClean="0"/>
              <a:t>9/12/11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55B3EA-749F-DE46-ADB9-4530FD0AA8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45553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45B063-BFAB-A846-B23F-9E9F34D1C8C6}" type="datetimeFigureOut">
              <a:rPr lang="en-US" smtClean="0"/>
              <a:t>9/12/11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CC2FCD-804B-2F45-9EFF-9DBF4B297F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0610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3CC2FCD-804B-2F45-9EFF-9DBF4B297FB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3451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Stress that summaries are about generalizations and not details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3CC2FCD-804B-2F45-9EFF-9DBF4B297FB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0032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A138F876-613B-B346-BD9F-4B66362743F5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75EE96-4610-2042-9BAD-19BBF8C4DFD6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7A0DA-C3A0-244D-A0D1-BC08E77DDB42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624CAC-CFC0-704A-AF95-ACAFCE9DB5F7}" type="datetime1">
              <a:rPr lang="en-US" smtClean="0"/>
              <a:t>9/12/11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24484-FD70-5943-AFF0-16C14304F3E7}" type="datetime1">
              <a:rPr lang="en-US" smtClean="0"/>
              <a:t>9/12/11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EE8454-82CD-354E-B873-53D9BA86D29C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8A84416A-1B1E-DA43-BEE3-2AE370A3613F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9DFF6-D9D7-564C-8202-CE6F380F6500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9B02F7-CB5E-1D44-A406-569FCF7FF9A8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E34CC-7D43-1945-8C6E-3FC9CBF864A5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0D8C38-2932-0840-B6B1-E6D39B0B7817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F4AD065E-39E2-B74E-AAA8-6000F347C299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spcBef>
                <a:spcPct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spcBef>
                <a:spcPct val="0"/>
              </a:spcBef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B12327C0-ED7B-E641-B55C-3C744EB27F7A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7A9ADB38-80C0-F74B-B77A-F9C88D5AAA01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F6B56FF3-22E9-6D4D-973C-27530C1031C2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A4B08-1680-D64A-81F9-4F3EA1028462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C8E60-5E45-1B4A-81C5-DFD7727C9E07}" type="datetime1">
              <a:rPr lang="en-US" smtClean="0"/>
              <a:t>9/12/11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9BD845-A215-3842-8B67-494F12EA24C2}" type="datetime1">
              <a:rPr lang="en-US" smtClean="0"/>
              <a:t>9/12/11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4EB7AE5C-B483-6745-B294-90194076CFC3}" type="datetime1">
              <a:rPr lang="en-US" smtClean="0"/>
              <a:t>9/12/11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r>
              <a:rPr lang="en-US" smtClean="0"/>
              <a:t>Adapted from:  Brown &amp; Day (1983); Cordero-Ponce, (2000); Klinger, (2011)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</p:sldLayoutIdLst>
  <p:hf sldNum="0" hdr="0" dt="0"/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Summary Strategy 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410839" y="6347279"/>
            <a:ext cx="5424714" cy="365125"/>
          </a:xfrm>
        </p:spPr>
        <p:txBody>
          <a:bodyPr/>
          <a:lstStyle/>
          <a:p>
            <a:r>
              <a:rPr lang="en-US" dirty="0" smtClean="0"/>
              <a:t>(Adapted from:  Brown &amp; Day, 1983; Cordero-Ponce, 2000; Klinger, 2011)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97001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Strategy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057400"/>
            <a:ext cx="7108372" cy="3648529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</a:pPr>
            <a:r>
              <a:rPr lang="en-US" sz="1800" dirty="0" smtClean="0"/>
              <a:t>Place all </a:t>
            </a:r>
            <a:r>
              <a:rPr lang="en-US" sz="1800" dirty="0" err="1" smtClean="0"/>
              <a:t>gists</a:t>
            </a:r>
            <a:r>
              <a:rPr lang="en-US" sz="1800" dirty="0" smtClean="0"/>
              <a:t> on one page </a:t>
            </a:r>
          </a:p>
          <a:p>
            <a:pPr>
              <a:spcBef>
                <a:spcPts val="0"/>
              </a:spcBef>
            </a:pPr>
            <a:r>
              <a:rPr lang="en-US" sz="1800" dirty="0" smtClean="0"/>
              <a:t>Deletion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Delete unnecessary words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Delete redundant words</a:t>
            </a:r>
          </a:p>
          <a:p>
            <a:pPr>
              <a:spcBef>
                <a:spcPts val="0"/>
              </a:spcBef>
            </a:pPr>
            <a:r>
              <a:rPr lang="en-US" sz="1800" dirty="0" smtClean="0"/>
              <a:t>Substitution/Collapsing 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Substitute superordinate terms for categories/lists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Combine two </a:t>
            </a:r>
            <a:r>
              <a:rPr lang="en-US" dirty="0" err="1" smtClean="0"/>
              <a:t>gists</a:t>
            </a:r>
            <a:r>
              <a:rPr lang="en-US" dirty="0" smtClean="0"/>
              <a:t> that say the same thing </a:t>
            </a:r>
          </a:p>
          <a:p>
            <a:pPr>
              <a:spcBef>
                <a:spcPts val="0"/>
              </a:spcBef>
            </a:pPr>
            <a:r>
              <a:rPr lang="en-US" sz="1800" dirty="0" smtClean="0"/>
              <a:t>Topic Sentence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Select one from the </a:t>
            </a:r>
            <a:r>
              <a:rPr lang="en-US" dirty="0" err="1" smtClean="0"/>
              <a:t>gists</a:t>
            </a:r>
            <a:endParaRPr lang="en-US" dirty="0" smtClean="0"/>
          </a:p>
          <a:p>
            <a:pPr lvl="1">
              <a:spcBef>
                <a:spcPts val="0"/>
              </a:spcBef>
            </a:pPr>
            <a:r>
              <a:rPr lang="en-US" dirty="0" smtClean="0"/>
              <a:t>If one </a:t>
            </a:r>
            <a:r>
              <a:rPr lang="en-US" dirty="0" smtClean="0"/>
              <a:t>does not </a:t>
            </a:r>
            <a:r>
              <a:rPr lang="en-US" dirty="0" smtClean="0"/>
              <a:t>exist create one </a:t>
            </a:r>
          </a:p>
          <a:p>
            <a:pPr>
              <a:spcBef>
                <a:spcPts val="0"/>
              </a:spcBef>
            </a:pPr>
            <a:r>
              <a:rPr lang="en-US" sz="1800" dirty="0" smtClean="0"/>
              <a:t>Synthesize remaining </a:t>
            </a:r>
            <a:r>
              <a:rPr lang="en-US" sz="1800" dirty="0" err="1" smtClean="0"/>
              <a:t>gists</a:t>
            </a:r>
            <a:r>
              <a:rPr lang="en-US" sz="1800" dirty="0" smtClean="0"/>
              <a:t> into a paragraph 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39710140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Deletion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209800"/>
            <a:ext cx="6636658" cy="3916363"/>
          </a:xfrm>
        </p:spPr>
        <p:txBody>
          <a:bodyPr>
            <a:normAutofit/>
          </a:bodyPr>
          <a:lstStyle/>
          <a:p>
            <a:r>
              <a:rPr lang="en-US" dirty="0" smtClean="0"/>
              <a:t>Summaries are a synthesis of the most important points in the text</a:t>
            </a:r>
          </a:p>
          <a:p>
            <a:pPr lvl="1"/>
            <a:r>
              <a:rPr lang="en-US" dirty="0" smtClean="0"/>
              <a:t>Delete trivial </a:t>
            </a:r>
            <a:r>
              <a:rPr lang="en-US" dirty="0" smtClean="0"/>
              <a:t>information – the </a:t>
            </a:r>
            <a:r>
              <a:rPr lang="en-US" dirty="0" smtClean="0"/>
              <a:t>summary is </a:t>
            </a:r>
            <a:r>
              <a:rPr lang="en-US" dirty="0" smtClean="0"/>
              <a:t>about generalizing, </a:t>
            </a:r>
            <a:r>
              <a:rPr lang="en-US" dirty="0" smtClean="0"/>
              <a:t>not details</a:t>
            </a:r>
          </a:p>
          <a:p>
            <a:pPr lvl="1"/>
            <a:r>
              <a:rPr lang="en-US" dirty="0" smtClean="0"/>
              <a:t>Delete unnecessary words (this may include </a:t>
            </a:r>
            <a:r>
              <a:rPr lang="en-US" dirty="0"/>
              <a:t>conjunctions, </a:t>
            </a:r>
            <a:r>
              <a:rPr lang="en-US" dirty="0" smtClean="0"/>
              <a:t>prepositions</a:t>
            </a:r>
            <a:r>
              <a:rPr lang="en-US" dirty="0"/>
              <a:t>, personal pronouns, and </a:t>
            </a:r>
            <a:r>
              <a:rPr lang="en-US" dirty="0" smtClean="0"/>
              <a:t>articles).</a:t>
            </a:r>
            <a:endParaRPr lang="en-US" dirty="0"/>
          </a:p>
          <a:p>
            <a:r>
              <a:rPr lang="en-US" dirty="0" smtClean="0"/>
              <a:t>Summaries are meant to be short</a:t>
            </a:r>
          </a:p>
          <a:p>
            <a:pPr lvl="1"/>
            <a:r>
              <a:rPr lang="en-US" dirty="0" smtClean="0"/>
              <a:t>Delete redundant information (e.g. “Two of your </a:t>
            </a:r>
            <a:r>
              <a:rPr lang="en-US" dirty="0" err="1" smtClean="0"/>
              <a:t>gists</a:t>
            </a:r>
            <a:r>
              <a:rPr lang="en-US" dirty="0" smtClean="0"/>
              <a:t> mention the purpose of the scientific method, this point should only be included </a:t>
            </a:r>
            <a:r>
              <a:rPr lang="en-US" dirty="0" smtClean="0"/>
              <a:t>once in </a:t>
            </a:r>
            <a:r>
              <a:rPr lang="en-US" dirty="0" smtClean="0"/>
              <a:t>the </a:t>
            </a:r>
            <a:r>
              <a:rPr lang="en-US" dirty="0" smtClean="0"/>
              <a:t>summary.”</a:t>
            </a:r>
            <a:r>
              <a:rPr lang="en-US" dirty="0" smtClean="0"/>
              <a:t>).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9884919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Substitution/Collapsing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Substitute superordinate terms for lists</a:t>
            </a:r>
          </a:p>
          <a:p>
            <a:r>
              <a:rPr lang="en-US" b="1" dirty="0"/>
              <a:t>T</a:t>
            </a:r>
            <a:r>
              <a:rPr lang="en-US" b="1" dirty="0" smtClean="0"/>
              <a:t>rees</a:t>
            </a:r>
            <a:r>
              <a:rPr lang="en-US" dirty="0" smtClean="0"/>
              <a:t> </a:t>
            </a:r>
            <a:r>
              <a:rPr lang="en-US" dirty="0"/>
              <a:t>for pines, oaks, and </a:t>
            </a:r>
            <a:r>
              <a:rPr lang="en-US" dirty="0" smtClean="0"/>
              <a:t>maples</a:t>
            </a:r>
          </a:p>
          <a:p>
            <a:r>
              <a:rPr lang="en-US" b="1" dirty="0" smtClean="0"/>
              <a:t>Housework</a:t>
            </a:r>
            <a:r>
              <a:rPr lang="en-US" dirty="0" smtClean="0"/>
              <a:t> </a:t>
            </a:r>
            <a:r>
              <a:rPr lang="en-US" dirty="0"/>
              <a:t>for vacuuming, dusting, and </a:t>
            </a:r>
            <a:r>
              <a:rPr lang="en-US" dirty="0" smtClean="0"/>
              <a:t>laundry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24609874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 Sentences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Topic sentences should summarize the entire paragraph and contain essential information</a:t>
            </a:r>
          </a:p>
          <a:p>
            <a:pPr lvl="1"/>
            <a:endParaRPr lang="en-US" dirty="0"/>
          </a:p>
          <a:p>
            <a:pPr lvl="1"/>
            <a:r>
              <a:rPr lang="en-US" dirty="0" smtClean="0"/>
              <a:t>Review the </a:t>
            </a:r>
            <a:r>
              <a:rPr lang="en-US" dirty="0" err="1" smtClean="0"/>
              <a:t>gists</a:t>
            </a:r>
            <a:r>
              <a:rPr lang="en-US" dirty="0" smtClean="0"/>
              <a:t> to determine if one fits as a topic sentence</a:t>
            </a:r>
          </a:p>
          <a:p>
            <a:pPr lvl="1"/>
            <a:r>
              <a:rPr lang="en-US" dirty="0" smtClean="0"/>
              <a:t>If none of the </a:t>
            </a:r>
            <a:r>
              <a:rPr lang="en-US" dirty="0" err="1" smtClean="0"/>
              <a:t>gists</a:t>
            </a:r>
            <a:r>
              <a:rPr lang="en-US" dirty="0" smtClean="0"/>
              <a:t> fit, then create your own topic sentence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33059003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Synthesizing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Place remaining </a:t>
            </a:r>
            <a:r>
              <a:rPr lang="en-US" dirty="0" err="1" smtClean="0"/>
              <a:t>gists</a:t>
            </a:r>
            <a:r>
              <a:rPr lang="en-US" dirty="0" smtClean="0"/>
              <a:t> below the topic sentence in order</a:t>
            </a:r>
          </a:p>
          <a:p>
            <a:r>
              <a:rPr lang="en-US" dirty="0" smtClean="0"/>
              <a:t>Read the summary</a:t>
            </a:r>
          </a:p>
          <a:p>
            <a:pPr lvl="1"/>
            <a:r>
              <a:rPr lang="en-US" dirty="0" smtClean="0"/>
              <a:t>Again, look </a:t>
            </a:r>
            <a:r>
              <a:rPr lang="en-US" dirty="0" smtClean="0"/>
              <a:t>for </a:t>
            </a:r>
            <a:r>
              <a:rPr lang="en-US" dirty="0" err="1" smtClean="0"/>
              <a:t>gists</a:t>
            </a:r>
            <a:r>
              <a:rPr lang="en-US" dirty="0" smtClean="0"/>
              <a:t> that could be combined</a:t>
            </a:r>
          </a:p>
          <a:p>
            <a:pPr lvl="1"/>
            <a:r>
              <a:rPr lang="en-US" dirty="0"/>
              <a:t>Does it need a closing statement?</a:t>
            </a:r>
            <a:endParaRPr lang="en-US" dirty="0" smtClean="0"/>
          </a:p>
          <a:p>
            <a:pPr marL="457200" lvl="2" indent="0">
              <a:buNone/>
            </a:pPr>
            <a:endParaRPr lang="en-US" dirty="0"/>
          </a:p>
          <a:p>
            <a:pPr marL="457200" lvl="2" indent="0">
              <a:buNone/>
            </a:pP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26720425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Polish the Summary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Read the </a:t>
            </a:r>
            <a:r>
              <a:rPr lang="en-US" dirty="0" smtClean="0"/>
              <a:t>summary again</a:t>
            </a:r>
            <a:endParaRPr lang="en-US" dirty="0"/>
          </a:p>
          <a:p>
            <a:pPr lvl="2"/>
            <a:r>
              <a:rPr lang="en-US" dirty="0"/>
              <a:t>Does it make sense?</a:t>
            </a:r>
          </a:p>
          <a:p>
            <a:pPr lvl="2"/>
            <a:r>
              <a:rPr lang="en-US" dirty="0"/>
              <a:t>Did I leave </a:t>
            </a:r>
            <a:r>
              <a:rPr lang="en-US" dirty="0" smtClean="0"/>
              <a:t>out any </a:t>
            </a:r>
            <a:r>
              <a:rPr lang="en-US" dirty="0"/>
              <a:t>important </a:t>
            </a:r>
            <a:r>
              <a:rPr lang="en-US" dirty="0" smtClean="0"/>
              <a:t>information?</a:t>
            </a:r>
            <a:endParaRPr lang="en-US" dirty="0"/>
          </a:p>
          <a:p>
            <a:pPr lvl="2"/>
            <a:r>
              <a:rPr lang="en-US" dirty="0" smtClean="0"/>
              <a:t>Is everything </a:t>
            </a:r>
            <a:r>
              <a:rPr lang="en-US" dirty="0"/>
              <a:t>in the </a:t>
            </a:r>
            <a:r>
              <a:rPr lang="en-US" dirty="0" smtClean="0"/>
              <a:t>summary </a:t>
            </a:r>
            <a:r>
              <a:rPr lang="en-US" dirty="0"/>
              <a:t>essential? </a:t>
            </a:r>
          </a:p>
          <a:p>
            <a:pPr lvl="2"/>
            <a:r>
              <a:rPr lang="en-US" dirty="0"/>
              <a:t>Does it need connecting</a:t>
            </a:r>
            <a:r>
              <a:rPr lang="en-US" dirty="0" smtClean="0"/>
              <a:t>/transition </a:t>
            </a:r>
            <a:r>
              <a:rPr lang="en-US" dirty="0"/>
              <a:t>words (e.g. </a:t>
            </a:r>
            <a:r>
              <a:rPr lang="en-US" i="1" dirty="0" smtClean="0"/>
              <a:t>and </a:t>
            </a:r>
            <a:r>
              <a:rPr lang="en-US" dirty="0" smtClean="0"/>
              <a:t>or </a:t>
            </a:r>
            <a:r>
              <a:rPr lang="en-US" i="1" dirty="0" smtClean="0"/>
              <a:t>because</a:t>
            </a:r>
            <a:r>
              <a:rPr lang="en-US" dirty="0" smtClean="0"/>
              <a:t>)</a:t>
            </a:r>
            <a:r>
              <a:rPr lang="en-US" dirty="0" smtClean="0"/>
              <a:t>?</a:t>
            </a:r>
          </a:p>
          <a:p>
            <a:r>
              <a:rPr lang="en-US" dirty="0" smtClean="0"/>
              <a:t>Upon completion of previous steps</a:t>
            </a:r>
          </a:p>
          <a:p>
            <a:pPr lvl="1"/>
            <a:r>
              <a:rPr lang="en-US" dirty="0" smtClean="0"/>
              <a:t>Reread </a:t>
            </a:r>
            <a:r>
              <a:rPr lang="en-US" smtClean="0"/>
              <a:t>the summary again</a:t>
            </a:r>
            <a:endParaRPr lang="en-US" dirty="0" smtClean="0"/>
          </a:p>
          <a:p>
            <a:pPr lvl="1"/>
            <a:r>
              <a:rPr lang="en-US" dirty="0" smtClean="0"/>
              <a:t>Does it sound natural?</a:t>
            </a:r>
          </a:p>
          <a:p>
            <a:pPr marL="457200" lvl="2" indent="0">
              <a:buNone/>
            </a:pPr>
            <a:endParaRPr lang="en-US" dirty="0" smtClean="0"/>
          </a:p>
          <a:p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1914223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Brown, A. L. &amp; Day, J. D. (1983). </a:t>
            </a:r>
            <a:r>
              <a:rPr lang="en-US" dirty="0" err="1" smtClean="0"/>
              <a:t>Macrorules</a:t>
            </a:r>
            <a:r>
              <a:rPr lang="en-US" dirty="0" smtClean="0"/>
              <a:t> for summarizing texts: The developmental expertise. </a:t>
            </a:r>
            <a:r>
              <a:rPr lang="en-US" i="1" dirty="0" smtClean="0"/>
              <a:t>Journal of Verbal Learning and Verbal Behavior, 22</a:t>
            </a:r>
            <a:r>
              <a:rPr lang="en-US" dirty="0" smtClean="0"/>
              <a:t>, 1-14. </a:t>
            </a:r>
          </a:p>
          <a:p>
            <a:r>
              <a:rPr lang="en-US" dirty="0" smtClean="0"/>
              <a:t>Cordero-Ponce, W. L. (2000). Summarization instruction: Effects on foreign language comprehension and summarization of expository texts, </a:t>
            </a:r>
            <a:r>
              <a:rPr lang="en-US" i="1" dirty="0" smtClean="0"/>
              <a:t>Literacy Research and Instruction, 39</a:t>
            </a:r>
            <a:r>
              <a:rPr lang="en-US" dirty="0" smtClean="0"/>
              <a:t>, 329-250. </a:t>
            </a:r>
          </a:p>
          <a:p>
            <a:r>
              <a:rPr lang="en-US" dirty="0" err="1" smtClean="0"/>
              <a:t>Klingner</a:t>
            </a:r>
            <a:r>
              <a:rPr lang="en-US" dirty="0" smtClean="0"/>
              <a:t>, J. K., Morrison, A., &amp; </a:t>
            </a:r>
            <a:r>
              <a:rPr lang="en-US" dirty="0" err="1" smtClean="0"/>
              <a:t>Eppolito</a:t>
            </a:r>
            <a:r>
              <a:rPr lang="en-US" dirty="0" smtClean="0"/>
              <a:t>, A. (2011). Metacognition to improve reading comprehension. In O’Connor, R. E. &amp; </a:t>
            </a:r>
            <a:r>
              <a:rPr lang="en-US" dirty="0" err="1" smtClean="0"/>
              <a:t>Vadasy</a:t>
            </a:r>
            <a:r>
              <a:rPr lang="en-US" dirty="0" smtClean="0"/>
              <a:t>, P. F. (Ed.), </a:t>
            </a:r>
            <a:r>
              <a:rPr lang="en-US" i="1" dirty="0" smtClean="0"/>
              <a:t>Handbook of Reading Interventions</a:t>
            </a:r>
            <a:r>
              <a:rPr lang="en-US" dirty="0" smtClean="0"/>
              <a:t> ( pp. 220-253).New York, NY: Guilford Press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9948" y="6356350"/>
            <a:ext cx="6007100" cy="365125"/>
          </a:xfrm>
        </p:spPr>
        <p:txBody>
          <a:bodyPr/>
          <a:lstStyle/>
          <a:p>
            <a:r>
              <a:rPr lang="en-US" dirty="0"/>
              <a:t>(Adapted from:  Brown &amp; Day, 1983; Cordero-Ponce, 2000; Klinger, 2011)</a:t>
            </a:r>
          </a:p>
        </p:txBody>
      </p:sp>
    </p:spTree>
    <p:extLst>
      <p:ext uri="{BB962C8B-B14F-4D97-AF65-F5344CB8AC3E}">
        <p14:creationId xmlns:p14="http://schemas.microsoft.com/office/powerpoint/2010/main" val="21590219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Plaza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Plaza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407</TotalTime>
  <Words>598</Words>
  <Application>Microsoft Macintosh PowerPoint</Application>
  <PresentationFormat>On-screen Show (4:3)</PresentationFormat>
  <Paragraphs>57</Paragraphs>
  <Slides>8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Plaza</vt:lpstr>
      <vt:lpstr>Summary Strategy </vt:lpstr>
      <vt:lpstr>Strategy Steps</vt:lpstr>
      <vt:lpstr>Deletion</vt:lpstr>
      <vt:lpstr>Substitution/Collapsing </vt:lpstr>
      <vt:lpstr>Topic Sentences</vt:lpstr>
      <vt:lpstr>Synthesizing </vt:lpstr>
      <vt:lpstr>Polish the Summary </vt:lpstr>
      <vt:lpstr>References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Summary Strategy </dc:title>
  <dc:creator>Jacob Williams</dc:creator>
  <cp:lastModifiedBy>VGC</cp:lastModifiedBy>
  <cp:revision>19</cp:revision>
  <dcterms:created xsi:type="dcterms:W3CDTF">2011-06-22T15:16:12Z</dcterms:created>
  <dcterms:modified xsi:type="dcterms:W3CDTF">2011-09-13T01:40:35Z</dcterms:modified>
</cp:coreProperties>
</file>

<file path=docProps/thumbnail.jpeg>
</file>